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</p:sldIdLst>
  <p:sldSz cx="18288000" cy="10287000"/>
  <p:notesSz cx="6858000" cy="9144000"/>
  <p:embeddedFontLst>
    <p:embeddedFont>
      <p:font typeface="Nunito" charset="1" panose="00000500000000000000"/>
      <p:regular r:id="rId6"/>
    </p:embeddedFont>
    <p:embeddedFont>
      <p:font typeface="Nunito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Open Sauce Light" charset="1" panose="00000400000000000000"/>
      <p:regular r:id="rId12"/>
    </p:embeddedFont>
    <p:embeddedFont>
      <p:font typeface="Open Sauce Light Bold" charset="1" panose="00000600000000000000"/>
      <p:regular r:id="rId13"/>
    </p:embeddedFont>
    <p:embeddedFont>
      <p:font typeface="Open Sauce Light Italics" charset="1" panose="00000400000000000000"/>
      <p:regular r:id="rId14"/>
    </p:embeddedFont>
    <p:embeddedFont>
      <p:font typeface="Open Sauce Light Bold Italics" charset="1" panose="00000600000000000000"/>
      <p:regular r:id="rId15"/>
    </p:embeddedFont>
    <p:embeddedFont>
      <p:font typeface="Garet ExtraBold" charset="1" panose="00000000000000000000"/>
      <p:regular r:id="rId16"/>
    </p:embeddedFont>
    <p:embeddedFont>
      <p:font typeface="Garet ExtraBold Bold" charset="1" panose="00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jpe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Relationship Id="rId5" Target="../media/image15.svg" Type="http://schemas.openxmlformats.org/officeDocument/2006/relationships/image"/><Relationship Id="rId6" Target="../media/image16.png" Type="http://schemas.openxmlformats.org/officeDocument/2006/relationships/image"/><Relationship Id="rId7" Target="../media/image17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30979" y="-276231"/>
            <a:ext cx="2536968" cy="5859280"/>
            <a:chOff x="0" y="0"/>
            <a:chExt cx="668173" cy="15431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8173" cy="1543185"/>
            </a:xfrm>
            <a:custGeom>
              <a:avLst/>
              <a:gdLst/>
              <a:ahLst/>
              <a:cxnLst/>
              <a:rect r="r" b="b" t="t" l="l"/>
              <a:pathLst>
                <a:path h="1543185" w="668173">
                  <a:moveTo>
                    <a:pt x="0" y="0"/>
                  </a:moveTo>
                  <a:lnTo>
                    <a:pt x="668173" y="0"/>
                  </a:lnTo>
                  <a:lnTo>
                    <a:pt x="668173" y="1543185"/>
                  </a:lnTo>
                  <a:lnTo>
                    <a:pt x="0" y="1543185"/>
                  </a:lnTo>
                  <a:close/>
                </a:path>
              </a:pathLst>
            </a:custGeom>
            <a:solidFill>
              <a:srgbClr val="BCCBCE">
                <a:alpha val="83922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90040" y="4446503"/>
            <a:ext cx="16113811" cy="6206111"/>
            <a:chOff x="0" y="0"/>
            <a:chExt cx="21485081" cy="8274815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21114" r="0" b="21114"/>
            <a:stretch>
              <a:fillRect/>
            </a:stretch>
          </p:blipFill>
          <p:spPr>
            <a:xfrm flipH="false" flipV="false">
              <a:off x="0" y="0"/>
              <a:ext cx="21485081" cy="8274815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3174533" y="176252"/>
            <a:ext cx="9180997" cy="3619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79"/>
              </a:lnSpc>
            </a:pPr>
          </a:p>
          <a:p>
            <a:pPr>
              <a:lnSpc>
                <a:spcPts val="4079"/>
              </a:lnSpc>
            </a:pPr>
          </a:p>
          <a:p>
            <a:pPr>
              <a:lnSpc>
                <a:spcPts val="4079"/>
              </a:lnSpc>
            </a:pPr>
            <a:r>
              <a:rPr lang="en-US" sz="3999">
                <a:solidFill>
                  <a:srgbClr val="3B4A52"/>
                </a:solidFill>
                <a:latin typeface="Garet ExtraBold"/>
              </a:rPr>
              <a:t>FIFA 19 DATABASE ANALYSIS</a:t>
            </a:r>
          </a:p>
          <a:p>
            <a:pPr>
              <a:lnSpc>
                <a:spcPts val="4079"/>
              </a:lnSpc>
            </a:pPr>
          </a:p>
          <a:p>
            <a:pPr>
              <a:lnSpc>
                <a:spcPts val="4079"/>
              </a:lnSpc>
            </a:pPr>
          </a:p>
          <a:p>
            <a:pPr>
              <a:lnSpc>
                <a:spcPts val="7853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3174533" y="1754227"/>
            <a:ext cx="8303174" cy="14973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18"/>
              </a:lnSpc>
            </a:pPr>
            <a:r>
              <a:rPr lang="en-US" sz="3400">
                <a:solidFill>
                  <a:srgbClr val="546873"/>
                </a:solidFill>
                <a:latin typeface="Nunito"/>
              </a:rPr>
              <a:t>Ironhack Data Analysis Bootcamp</a:t>
            </a:r>
          </a:p>
          <a:p>
            <a:pPr>
              <a:lnSpc>
                <a:spcPts val="4318"/>
              </a:lnSpc>
            </a:pPr>
            <a:r>
              <a:rPr lang="en-US" sz="3400">
                <a:solidFill>
                  <a:srgbClr val="546873"/>
                </a:solidFill>
                <a:latin typeface="Nunito"/>
              </a:rPr>
              <a:t>Miniproject 1</a:t>
            </a:r>
          </a:p>
          <a:p>
            <a:pPr algn="l" marL="0" indent="0" lvl="0">
              <a:lnSpc>
                <a:spcPts val="3302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1974530" y="3117847"/>
            <a:ext cx="5090661" cy="4236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28"/>
              </a:lnSpc>
            </a:pPr>
            <a:r>
              <a:rPr lang="en-US" sz="2699">
                <a:solidFill>
                  <a:srgbClr val="3B4A52"/>
                </a:solidFill>
                <a:latin typeface="Garet ExtraBold"/>
              </a:rPr>
              <a:t>MARA VALLEJOS MIHOTEK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174533" y="3242031"/>
            <a:ext cx="5090661" cy="3510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21"/>
              </a:lnSpc>
            </a:pPr>
            <a:r>
              <a:rPr lang="en-US" sz="2300">
                <a:solidFill>
                  <a:srgbClr val="546873"/>
                </a:solidFill>
                <a:latin typeface="Nunito"/>
              </a:rPr>
              <a:t>Juni 2023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99019" y="3017800"/>
            <a:ext cx="2010476" cy="2010476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BCCBC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5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8199155" y="3017800"/>
            <a:ext cx="2010476" cy="2010476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BCCBC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5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4199291" y="3017800"/>
            <a:ext cx="2010476" cy="201047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BCCBC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5"/>
                </a:lnSpc>
              </a:pPr>
            </a:p>
          </p:txBody>
        </p:sp>
      </p:grpSp>
      <p:sp>
        <p:nvSpPr>
          <p:cNvPr name="AutoShape 11" id="11"/>
          <p:cNvSpPr/>
          <p:nvPr/>
        </p:nvSpPr>
        <p:spPr>
          <a:xfrm rot="0">
            <a:off x="-638022" y="309563"/>
            <a:ext cx="19566441" cy="0"/>
          </a:xfrm>
          <a:prstGeom prst="line">
            <a:avLst/>
          </a:prstGeom>
          <a:ln cap="flat" w="38100">
            <a:solidFill>
              <a:srgbClr val="BCCBC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flipV="true">
            <a:off x="6204325" y="3211320"/>
            <a:ext cx="0" cy="3562825"/>
          </a:xfrm>
          <a:prstGeom prst="line">
            <a:avLst/>
          </a:prstGeom>
          <a:ln cap="rnd" w="47625">
            <a:solidFill>
              <a:srgbClr val="BCCBC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flipV="true">
            <a:off x="12204461" y="3211320"/>
            <a:ext cx="0" cy="3562825"/>
          </a:xfrm>
          <a:prstGeom prst="line">
            <a:avLst/>
          </a:prstGeom>
          <a:ln cap="rnd" w="47625">
            <a:solidFill>
              <a:srgbClr val="BCCBCE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4" id="14"/>
          <p:cNvSpPr/>
          <p:nvPr/>
        </p:nvSpPr>
        <p:spPr>
          <a:xfrm flipH="false" flipV="false" rot="0">
            <a:off x="2723207" y="3600191"/>
            <a:ext cx="933180" cy="845694"/>
          </a:xfrm>
          <a:custGeom>
            <a:avLst/>
            <a:gdLst/>
            <a:ahLst/>
            <a:cxnLst/>
            <a:rect r="r" b="b" t="t" l="l"/>
            <a:pathLst>
              <a:path h="845694" w="933180">
                <a:moveTo>
                  <a:pt x="0" y="0"/>
                </a:moveTo>
                <a:lnTo>
                  <a:pt x="933180" y="0"/>
                </a:lnTo>
                <a:lnTo>
                  <a:pt x="933180" y="845694"/>
                </a:lnTo>
                <a:lnTo>
                  <a:pt x="0" y="8456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8546837" y="3623941"/>
            <a:ext cx="1315111" cy="821944"/>
          </a:xfrm>
          <a:custGeom>
            <a:avLst/>
            <a:gdLst/>
            <a:ahLst/>
            <a:cxnLst/>
            <a:rect r="r" b="b" t="t" l="l"/>
            <a:pathLst>
              <a:path h="821944" w="1315111">
                <a:moveTo>
                  <a:pt x="0" y="0"/>
                </a:moveTo>
                <a:lnTo>
                  <a:pt x="1315111" y="0"/>
                </a:lnTo>
                <a:lnTo>
                  <a:pt x="1315111" y="821944"/>
                </a:lnTo>
                <a:lnTo>
                  <a:pt x="0" y="82194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4542848" y="3381848"/>
            <a:ext cx="1335813" cy="1282380"/>
          </a:xfrm>
          <a:custGeom>
            <a:avLst/>
            <a:gdLst/>
            <a:ahLst/>
            <a:cxnLst/>
            <a:rect r="r" b="b" t="t" l="l"/>
            <a:pathLst>
              <a:path h="1282380" w="1335813">
                <a:moveTo>
                  <a:pt x="0" y="0"/>
                </a:moveTo>
                <a:lnTo>
                  <a:pt x="1335813" y="0"/>
                </a:lnTo>
                <a:lnTo>
                  <a:pt x="1335813" y="1282380"/>
                </a:lnTo>
                <a:lnTo>
                  <a:pt x="0" y="12823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1538609" y="1890103"/>
            <a:ext cx="6002532" cy="5638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3B4A52"/>
                </a:solidFill>
                <a:latin typeface="Garet ExtraBold"/>
              </a:rPr>
              <a:t>CONCLUSIONES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600200" y="5333076"/>
            <a:ext cx="320811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3B4A52"/>
                </a:solidFill>
                <a:latin typeface="Garet ExtraBold"/>
              </a:rPr>
              <a:t>Modelo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314586" y="5333076"/>
            <a:ext cx="377961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3B4A52"/>
                </a:solidFill>
                <a:latin typeface="Garet ExtraBold"/>
              </a:rPr>
              <a:t>Posiciones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600472" y="5333076"/>
            <a:ext cx="3208113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3B4A52"/>
                </a:solidFill>
                <a:latin typeface="Garet ExtraBold"/>
              </a:rPr>
              <a:t>Habilidades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5857586"/>
            <a:ext cx="4351113" cy="12213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12"/>
              </a:lnSpc>
            </a:pPr>
            <a:r>
              <a:rPr lang="en-US" sz="1899" spc="113">
                <a:solidFill>
                  <a:srgbClr val="546873"/>
                </a:solidFill>
                <a:latin typeface="Nunito"/>
              </a:rPr>
              <a:t>1. Las variables estudiadas tienen un componente físico y mental, explicando alrededor del 50% del modelo.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020509" y="5857586"/>
            <a:ext cx="4351113" cy="27453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12"/>
              </a:lnSpc>
            </a:pPr>
            <a:r>
              <a:rPr lang="en-US" sz="1899" spc="113">
                <a:solidFill>
                  <a:srgbClr val="546873"/>
                </a:solidFill>
                <a:latin typeface="Nunito"/>
              </a:rPr>
              <a:t>Las posiciones base que más inciden en el market value de jugadores son:</a:t>
            </a:r>
          </a:p>
          <a:p>
            <a:pPr algn="ctr">
              <a:lnSpc>
                <a:spcPts val="2412"/>
              </a:lnSpc>
            </a:pPr>
            <a:r>
              <a:rPr lang="en-US" sz="1899" spc="113">
                <a:solidFill>
                  <a:srgbClr val="546873"/>
                </a:solidFill>
                <a:latin typeface="Nunito"/>
              </a:rPr>
              <a:t> Goal Keeper, Left Wing, Center Back, Back Wing, Stricker, por lo que el club debería direccionar su entrenamiento a este tipo de jugadores.</a:t>
            </a:r>
          </a:p>
          <a:p>
            <a:pPr algn="ctr">
              <a:lnSpc>
                <a:spcPts val="2412"/>
              </a:lnSpc>
            </a:pPr>
          </a:p>
        </p:txBody>
      </p:sp>
      <p:sp>
        <p:nvSpPr>
          <p:cNvPr name="TextBox 23" id="23"/>
          <p:cNvSpPr txBox="true"/>
          <p:nvPr/>
        </p:nvSpPr>
        <p:spPr>
          <a:xfrm rot="0">
            <a:off x="13028972" y="5857586"/>
            <a:ext cx="4351113" cy="30501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12"/>
              </a:lnSpc>
            </a:pPr>
            <a:r>
              <a:rPr lang="en-US" sz="1899" spc="113">
                <a:solidFill>
                  <a:srgbClr val="546873"/>
                </a:solidFill>
                <a:latin typeface="Nunito"/>
              </a:rPr>
              <a:t>Las habilidades de mayor incidencia en el valor de mercado de jugadores son:</a:t>
            </a:r>
          </a:p>
          <a:p>
            <a:pPr algn="ctr">
              <a:lnSpc>
                <a:spcPts val="2412"/>
              </a:lnSpc>
            </a:pPr>
            <a:r>
              <a:rPr lang="en-US" sz="1899" spc="113">
                <a:solidFill>
                  <a:srgbClr val="546873"/>
                </a:solidFill>
                <a:latin typeface="Nunito"/>
              </a:rPr>
              <a:t>Aspectos físico: Finishing, Curve, Marking, Balance,Stamina</a:t>
            </a:r>
          </a:p>
          <a:p>
            <a:pPr algn="ctr">
              <a:lnSpc>
                <a:spcPts val="2412"/>
              </a:lnSpc>
            </a:pPr>
          </a:p>
          <a:p>
            <a:pPr algn="ctr">
              <a:lnSpc>
                <a:spcPts val="2412"/>
              </a:lnSpc>
            </a:pPr>
            <a:r>
              <a:rPr lang="en-US" sz="1899" spc="113">
                <a:solidFill>
                  <a:srgbClr val="546873"/>
                </a:solidFill>
                <a:latin typeface="Nunito"/>
              </a:rPr>
              <a:t>Aspectos mentales: Vision, Reaction, Composure</a:t>
            </a:r>
          </a:p>
          <a:p>
            <a:pPr algn="ctr">
              <a:lnSpc>
                <a:spcPts val="2412"/>
              </a:lnSpc>
            </a:pPr>
          </a:p>
          <a:p>
            <a:pPr algn="ctr">
              <a:lnSpc>
                <a:spcPts val="2412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DA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28397" y="2723246"/>
            <a:ext cx="12630903" cy="3267527"/>
            <a:chOff x="0" y="0"/>
            <a:chExt cx="3316002" cy="8578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316002" cy="857827"/>
            </a:xfrm>
            <a:custGeom>
              <a:avLst/>
              <a:gdLst/>
              <a:ahLst/>
              <a:cxnLst/>
              <a:rect r="r" b="b" t="t" l="l"/>
              <a:pathLst>
                <a:path h="857827" w="3316002">
                  <a:moveTo>
                    <a:pt x="0" y="0"/>
                  </a:moveTo>
                  <a:lnTo>
                    <a:pt x="3316002" y="0"/>
                  </a:lnTo>
                  <a:lnTo>
                    <a:pt x="3316002" y="857827"/>
                  </a:lnTo>
                  <a:lnTo>
                    <a:pt x="0" y="857827"/>
                  </a:lnTo>
                  <a:close/>
                </a:path>
              </a:pathLst>
            </a:custGeom>
            <a:solidFill>
              <a:srgbClr val="54687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749178" y="5990773"/>
            <a:ext cx="12510122" cy="3267527"/>
            <a:chOff x="0" y="0"/>
            <a:chExt cx="3284293" cy="8578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284293" cy="857827"/>
            </a:xfrm>
            <a:custGeom>
              <a:avLst/>
              <a:gdLst/>
              <a:ahLst/>
              <a:cxnLst/>
              <a:rect r="r" b="b" t="t" l="l"/>
              <a:pathLst>
                <a:path h="857827" w="3284293">
                  <a:moveTo>
                    <a:pt x="0" y="0"/>
                  </a:moveTo>
                  <a:lnTo>
                    <a:pt x="3284293" y="0"/>
                  </a:lnTo>
                  <a:lnTo>
                    <a:pt x="3284293" y="857827"/>
                  </a:lnTo>
                  <a:lnTo>
                    <a:pt x="0" y="857827"/>
                  </a:lnTo>
                  <a:close/>
                </a:path>
              </a:pathLst>
            </a:custGeom>
            <a:solidFill>
              <a:srgbClr val="91A8B4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3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562420" y="2723246"/>
            <a:ext cx="4442339" cy="6535054"/>
            <a:chOff x="0" y="0"/>
            <a:chExt cx="5923119" cy="8713405"/>
          </a:xfrm>
        </p:grpSpPr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2"/>
            <a:srcRect l="0" t="1086" r="0" b="1086"/>
            <a:stretch>
              <a:fillRect/>
            </a:stretch>
          </p:blipFill>
          <p:spPr>
            <a:xfrm flipH="false" flipV="false">
              <a:off x="0" y="0"/>
              <a:ext cx="5923119" cy="8713405"/>
            </a:xfrm>
            <a:prstGeom prst="rect">
              <a:avLst/>
            </a:prstGeom>
          </p:spPr>
        </p:pic>
      </p:grpSp>
      <p:grpSp>
        <p:nvGrpSpPr>
          <p:cNvPr name="Group 10" id="10"/>
          <p:cNvGrpSpPr/>
          <p:nvPr/>
        </p:nvGrpSpPr>
        <p:grpSpPr>
          <a:xfrm rot="0">
            <a:off x="6004759" y="4800775"/>
            <a:ext cx="11254541" cy="2573278"/>
            <a:chOff x="0" y="0"/>
            <a:chExt cx="2954665" cy="67556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954665" cy="675565"/>
            </a:xfrm>
            <a:custGeom>
              <a:avLst/>
              <a:gdLst/>
              <a:ahLst/>
              <a:cxnLst/>
              <a:rect r="r" b="b" t="t" l="l"/>
              <a:pathLst>
                <a:path h="675565" w="2954665">
                  <a:moveTo>
                    <a:pt x="0" y="0"/>
                  </a:moveTo>
                  <a:lnTo>
                    <a:pt x="2954665" y="0"/>
                  </a:lnTo>
                  <a:lnTo>
                    <a:pt x="2954665" y="675565"/>
                  </a:lnTo>
                  <a:lnTo>
                    <a:pt x="0" y="67556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3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586504" y="1338946"/>
            <a:ext cx="9417735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3B4A52"/>
                </a:solidFill>
                <a:latin typeface="Garet ExtraBold"/>
              </a:rPr>
              <a:t>CONSIDERACIONES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674104" y="3282064"/>
            <a:ext cx="9810315" cy="1074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18"/>
              </a:lnSpc>
            </a:pPr>
            <a:r>
              <a:rPr lang="en-US" sz="2298" spc="137">
                <a:solidFill>
                  <a:srgbClr val="EDEAE5"/>
                </a:solidFill>
                <a:latin typeface="Nunito"/>
              </a:rPr>
              <a:t>-Analizar variables que terminen de explicar el modelo (valor de transferencia, flexibilidad en posición, contratos)</a:t>
            </a:r>
          </a:p>
          <a:p>
            <a:pPr>
              <a:lnSpc>
                <a:spcPts val="2918"/>
              </a:lnSpc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6550262" y="5364204"/>
            <a:ext cx="10163535" cy="1436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18"/>
              </a:lnSpc>
            </a:pPr>
            <a:r>
              <a:rPr lang="en-US" sz="2298" spc="137">
                <a:solidFill>
                  <a:srgbClr val="3B4A52"/>
                </a:solidFill>
                <a:latin typeface="Nunito"/>
              </a:rPr>
              <a:t>-Variables de atributos físicos y mentales mostraron correlación, por lo que es posible que las habilidades a considerar sean más de las incluidas en el modelo final.</a:t>
            </a:r>
          </a:p>
          <a:p>
            <a:pPr algn="l" marL="0" indent="0" lvl="0">
              <a:lnSpc>
                <a:spcPts val="2918"/>
              </a:lnSpc>
              <a:spcBef>
                <a:spcPct val="0"/>
              </a:spcBef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6674104" y="7621703"/>
            <a:ext cx="10163535" cy="1436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18"/>
              </a:lnSpc>
            </a:pPr>
            <a:r>
              <a:rPr lang="en-US" sz="2298" spc="137">
                <a:solidFill>
                  <a:srgbClr val="EDEAE5"/>
                </a:solidFill>
                <a:latin typeface="Nunito"/>
              </a:rPr>
              <a:t>-Wage de jugadores depende, en gran medida, del club actual en el que juegan, pudiéndose presentar diferencias importantes entre wages dependiendo del país. </a:t>
            </a:r>
          </a:p>
          <a:p>
            <a:pPr algn="l" marL="0" indent="0" lvl="0">
              <a:lnSpc>
                <a:spcPts val="291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DA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3263501"/>
            <a:ext cx="10650369" cy="7023499"/>
            <a:chOff x="0" y="0"/>
            <a:chExt cx="14200492" cy="936466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39637" r="38978" b="0"/>
            <a:stretch>
              <a:fillRect/>
            </a:stretch>
          </p:blipFill>
          <p:spPr>
            <a:xfrm flipH="false" flipV="false">
              <a:off x="0" y="0"/>
              <a:ext cx="14200492" cy="9364665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028700" y="1371282"/>
            <a:ext cx="4970230" cy="745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59"/>
              </a:lnSpc>
              <a:spcBef>
                <a:spcPct val="0"/>
              </a:spcBef>
            </a:pPr>
            <a:r>
              <a:rPr lang="en-US" sz="4399">
                <a:solidFill>
                  <a:srgbClr val="3B4A52"/>
                </a:solidFill>
                <a:latin typeface="Garet ExtraBold"/>
              </a:rPr>
              <a:t>CONTEXTO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435422" y="1038098"/>
            <a:ext cx="5823878" cy="8220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72" indent="-345436" lvl="1">
              <a:lnSpc>
                <a:spcPts val="4063"/>
              </a:lnSpc>
              <a:buFont typeface="Arial"/>
              <a:buChar char="•"/>
            </a:pPr>
            <a:r>
              <a:rPr lang="en-US" sz="3199" spc="191">
                <a:solidFill>
                  <a:srgbClr val="3B4A52"/>
                </a:solidFill>
                <a:latin typeface="Nunito"/>
              </a:rPr>
              <a:t>Junta Directiva de club de football analiza estrategias de diversificación de fondos. </a:t>
            </a:r>
          </a:p>
          <a:p>
            <a:pPr>
              <a:lnSpc>
                <a:spcPts val="4063"/>
              </a:lnSpc>
            </a:pPr>
          </a:p>
          <a:p>
            <a:pPr marL="690872" indent="-345436" lvl="1">
              <a:lnSpc>
                <a:spcPts val="4063"/>
              </a:lnSpc>
              <a:buFont typeface="Arial"/>
              <a:buChar char="•"/>
            </a:pPr>
            <a:r>
              <a:rPr lang="en-US" sz="3199" spc="191">
                <a:solidFill>
                  <a:srgbClr val="3B4A52"/>
                </a:solidFill>
                <a:latin typeface="Nunito"/>
              </a:rPr>
              <a:t>Se evalúa la posibilidad de invertir en el desarrollo de sus jugadores de cantera con el objetivo de venta en el marco de la planificación estratégica a largo plazo (10 a 15 años)</a:t>
            </a:r>
          </a:p>
          <a:p>
            <a:pPr>
              <a:lnSpc>
                <a:spcPts val="4063"/>
              </a:lnSpc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AE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763442" y="2225874"/>
            <a:ext cx="9524558" cy="5835251"/>
            <a:chOff x="0" y="0"/>
            <a:chExt cx="12699410" cy="778033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4137" r="0" b="4137"/>
            <a:stretch>
              <a:fillRect/>
            </a:stretch>
          </p:blipFill>
          <p:spPr>
            <a:xfrm flipH="false" flipV="false">
              <a:off x="0" y="0"/>
              <a:ext cx="12699410" cy="7780335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9619329"/>
            <a:ext cx="18288000" cy="667671"/>
            <a:chOff x="0" y="0"/>
            <a:chExt cx="4816593" cy="17584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175847"/>
            </a:xfrm>
            <a:custGeom>
              <a:avLst/>
              <a:gdLst/>
              <a:ahLst/>
              <a:cxnLst/>
              <a:rect r="r" b="b" t="t" l="l"/>
              <a:pathLst>
                <a:path h="17584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5847"/>
                  </a:lnTo>
                  <a:lnTo>
                    <a:pt x="0" y="175847"/>
                  </a:lnTo>
                  <a:close/>
                </a:path>
              </a:pathLst>
            </a:custGeom>
            <a:solidFill>
              <a:srgbClr val="BCCBCE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2235399"/>
            <a:ext cx="6385927" cy="1323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80"/>
              </a:lnSpc>
            </a:pPr>
            <a:r>
              <a:rPr lang="en-US" sz="4400">
                <a:solidFill>
                  <a:srgbClr val="3B4A52"/>
                </a:solidFill>
                <a:latin typeface="Garet ExtraBold"/>
              </a:rPr>
              <a:t>OBJETIVO DE INVESTIGACIÓN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4229798"/>
            <a:ext cx="6823276" cy="3214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09"/>
              </a:lnSpc>
            </a:pPr>
            <a:r>
              <a:rPr lang="en-US" sz="2999" spc="119">
                <a:solidFill>
                  <a:srgbClr val="546873"/>
                </a:solidFill>
                <a:latin typeface="Nunito"/>
              </a:rPr>
              <a:t>Analizar atributos, principalmente físicos y mentales, que inciden en el valor de mercado de jugadores  como primera aproximación de evaluación de estrategia de diversificación de fondos. </a:t>
            </a:r>
          </a:p>
          <a:p>
            <a:pPr>
              <a:lnSpc>
                <a:spcPts val="292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02921" y="1237416"/>
            <a:ext cx="9785079" cy="7570653"/>
            <a:chOff x="0" y="0"/>
            <a:chExt cx="13046772" cy="10094204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5839" r="0" b="22033"/>
            <a:stretch>
              <a:fillRect/>
            </a:stretch>
          </p:blipFill>
          <p:spPr>
            <a:xfrm flipH="false" flipV="false">
              <a:off x="0" y="0"/>
              <a:ext cx="13046772" cy="10094204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760382" y="2159248"/>
            <a:ext cx="6426557" cy="6648820"/>
            <a:chOff x="0" y="0"/>
            <a:chExt cx="1692591" cy="175113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92591" cy="1751130"/>
            </a:xfrm>
            <a:custGeom>
              <a:avLst/>
              <a:gdLst/>
              <a:ahLst/>
              <a:cxnLst/>
              <a:rect r="r" b="b" t="t" l="l"/>
              <a:pathLst>
                <a:path h="1751130" w="1692591">
                  <a:moveTo>
                    <a:pt x="0" y="0"/>
                  </a:moveTo>
                  <a:lnTo>
                    <a:pt x="1692591" y="0"/>
                  </a:lnTo>
                  <a:lnTo>
                    <a:pt x="1692591" y="1751130"/>
                  </a:lnTo>
                  <a:lnTo>
                    <a:pt x="0" y="1751130"/>
                  </a:lnTo>
                  <a:close/>
                </a:path>
              </a:pathLst>
            </a:custGeom>
            <a:solidFill>
              <a:srgbClr val="91A8B4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5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891539" y="1237416"/>
            <a:ext cx="8268029" cy="6611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324"/>
              </a:lnSpc>
            </a:pPr>
            <a:r>
              <a:rPr lang="en-US" sz="4400">
                <a:solidFill>
                  <a:srgbClr val="3B4A52"/>
                </a:solidFill>
                <a:latin typeface="Garet ExtraBold"/>
              </a:rPr>
              <a:t>BASES DE DATOS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02067" y="2542466"/>
            <a:ext cx="5743186" cy="5863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02"/>
              </a:lnSpc>
              <a:spcBef>
                <a:spcPct val="0"/>
              </a:spcBef>
            </a:pPr>
            <a:r>
              <a:rPr lang="en-US" sz="2600" spc="156">
                <a:solidFill>
                  <a:srgbClr val="3B4A52"/>
                </a:solidFill>
                <a:latin typeface="Nunito"/>
              </a:rPr>
              <a:t>Fifa2019 constituida por 107 variables.</a:t>
            </a:r>
          </a:p>
          <a:p>
            <a:pPr>
              <a:lnSpc>
                <a:spcPts val="3302"/>
              </a:lnSpc>
              <a:spcBef>
                <a:spcPct val="0"/>
              </a:spcBef>
            </a:pPr>
          </a:p>
          <a:p>
            <a:pPr>
              <a:lnSpc>
                <a:spcPts val="3302"/>
              </a:lnSpc>
              <a:spcBef>
                <a:spcPct val="0"/>
              </a:spcBef>
            </a:pPr>
            <a:r>
              <a:rPr lang="en-US" sz="2600" spc="156">
                <a:solidFill>
                  <a:srgbClr val="3B4A52"/>
                </a:solidFill>
                <a:latin typeface="Nunito"/>
              </a:rPr>
              <a:t>49 variables fueron analizadas:</a:t>
            </a:r>
          </a:p>
          <a:p>
            <a:pPr>
              <a:lnSpc>
                <a:spcPts val="3302"/>
              </a:lnSpc>
              <a:spcBef>
                <a:spcPct val="0"/>
              </a:spcBef>
            </a:pPr>
          </a:p>
          <a:p>
            <a:pPr marL="561341" indent="-280670" lvl="1">
              <a:lnSpc>
                <a:spcPts val="3302"/>
              </a:lnSpc>
              <a:buFont typeface="Arial"/>
              <a:buChar char="•"/>
            </a:pPr>
            <a:r>
              <a:rPr lang="en-US" sz="2600" spc="156">
                <a:solidFill>
                  <a:srgbClr val="3B4A52"/>
                </a:solidFill>
                <a:latin typeface="Nunito"/>
              </a:rPr>
              <a:t>Player’s profile</a:t>
            </a:r>
          </a:p>
          <a:p>
            <a:pPr marL="561341" indent="-280670" lvl="1">
              <a:lnSpc>
                <a:spcPts val="3302"/>
              </a:lnSpc>
              <a:buFont typeface="Arial"/>
              <a:buChar char="•"/>
            </a:pPr>
            <a:r>
              <a:rPr lang="en-US" sz="2600" spc="156">
                <a:solidFill>
                  <a:srgbClr val="3B4A52"/>
                </a:solidFill>
                <a:latin typeface="Nunito"/>
              </a:rPr>
              <a:t>Performance Metrics</a:t>
            </a:r>
          </a:p>
          <a:p>
            <a:pPr marL="561341" indent="-280670" lvl="1">
              <a:lnSpc>
                <a:spcPts val="3302"/>
              </a:lnSpc>
              <a:buFont typeface="Arial"/>
              <a:buChar char="•"/>
            </a:pPr>
            <a:r>
              <a:rPr lang="en-US" sz="2600" spc="156">
                <a:solidFill>
                  <a:srgbClr val="3B4A52"/>
                </a:solidFill>
                <a:latin typeface="Nunito"/>
              </a:rPr>
              <a:t>Physical Attributes</a:t>
            </a:r>
          </a:p>
          <a:p>
            <a:pPr marL="561341" indent="-280670" lvl="1">
              <a:lnSpc>
                <a:spcPts val="3302"/>
              </a:lnSpc>
              <a:buFont typeface="Arial"/>
              <a:buChar char="•"/>
            </a:pPr>
            <a:r>
              <a:rPr lang="en-US" sz="2600" spc="156">
                <a:solidFill>
                  <a:srgbClr val="3B4A52"/>
                </a:solidFill>
                <a:latin typeface="Nunito"/>
              </a:rPr>
              <a:t>Skill Ratings</a:t>
            </a:r>
          </a:p>
          <a:p>
            <a:pPr>
              <a:lnSpc>
                <a:spcPts val="3302"/>
              </a:lnSpc>
              <a:spcBef>
                <a:spcPct val="0"/>
              </a:spcBef>
            </a:pPr>
          </a:p>
          <a:p>
            <a:pPr>
              <a:lnSpc>
                <a:spcPts val="3302"/>
              </a:lnSpc>
              <a:spcBef>
                <a:spcPct val="0"/>
              </a:spcBef>
            </a:pPr>
            <a:r>
              <a:rPr lang="en-US" sz="2600" spc="156">
                <a:solidFill>
                  <a:srgbClr val="3B4A52"/>
                </a:solidFill>
                <a:latin typeface="Nunito"/>
              </a:rPr>
              <a:t>No se tomaron en cuenta variables de agregación ni aquellas específicas a una posición.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8615876" y="-9144000"/>
            <a:ext cx="1056247" cy="18288000"/>
            <a:chOff x="0" y="0"/>
            <a:chExt cx="278189" cy="481659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8189" cy="4816592"/>
            </a:xfrm>
            <a:custGeom>
              <a:avLst/>
              <a:gdLst/>
              <a:ahLst/>
              <a:cxnLst/>
              <a:rect r="r" b="b" t="t" l="l"/>
              <a:pathLst>
                <a:path h="4816592" w="278189">
                  <a:moveTo>
                    <a:pt x="0" y="0"/>
                  </a:moveTo>
                  <a:lnTo>
                    <a:pt x="278189" y="0"/>
                  </a:lnTo>
                  <a:lnTo>
                    <a:pt x="278189" y="4816592"/>
                  </a:lnTo>
                  <a:lnTo>
                    <a:pt x="0" y="4816592"/>
                  </a:lnTo>
                  <a:close/>
                </a:path>
              </a:pathLst>
            </a:custGeom>
            <a:solidFill>
              <a:srgbClr val="91A8B4">
                <a:alpha val="83922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97463" y="1461424"/>
            <a:ext cx="14152308" cy="8018398"/>
          </a:xfrm>
          <a:custGeom>
            <a:avLst/>
            <a:gdLst/>
            <a:ahLst/>
            <a:cxnLst/>
            <a:rect r="r" b="b" t="t" l="l"/>
            <a:pathLst>
              <a:path h="8018398" w="14152308">
                <a:moveTo>
                  <a:pt x="0" y="0"/>
                </a:moveTo>
                <a:lnTo>
                  <a:pt x="14152308" y="0"/>
                </a:lnTo>
                <a:lnTo>
                  <a:pt x="14152308" y="8018398"/>
                </a:lnTo>
                <a:lnTo>
                  <a:pt x="0" y="80183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979" t="0" r="-7979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1805198" y="1264872"/>
            <a:ext cx="5184262" cy="745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59"/>
              </a:lnSpc>
              <a:spcBef>
                <a:spcPct val="0"/>
              </a:spcBef>
            </a:pPr>
            <a:r>
              <a:rPr lang="en-US" sz="4399">
                <a:solidFill>
                  <a:srgbClr val="3B4A52"/>
                </a:solidFill>
                <a:latin typeface="Garet ExtraBold"/>
              </a:rPr>
              <a:t>METODOLOGÍA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730366" y="-354475"/>
            <a:ext cx="6936754" cy="10995950"/>
            <a:chOff x="0" y="0"/>
            <a:chExt cx="9249005" cy="14661267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7943" t="0" r="7943" b="0"/>
            <a:stretch>
              <a:fillRect/>
            </a:stretch>
          </p:blipFill>
          <p:spPr>
            <a:xfrm flipH="false" flipV="false">
              <a:off x="0" y="0"/>
              <a:ext cx="9249005" cy="14661267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3953808" y="1267560"/>
            <a:ext cx="6426395" cy="745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159"/>
              </a:lnSpc>
              <a:spcBef>
                <a:spcPct val="0"/>
              </a:spcBef>
            </a:pPr>
            <a:r>
              <a:rPr lang="en-US" sz="4399">
                <a:solidFill>
                  <a:srgbClr val="3B4A52"/>
                </a:solidFill>
                <a:latin typeface="Garet ExtraBold"/>
              </a:rPr>
              <a:t>OVERALL RATING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9459991" y="1343760"/>
            <a:ext cx="8265923" cy="8618105"/>
          </a:xfrm>
          <a:custGeom>
            <a:avLst/>
            <a:gdLst/>
            <a:ahLst/>
            <a:cxnLst/>
            <a:rect r="r" b="b" t="t" l="l"/>
            <a:pathLst>
              <a:path h="8618105" w="8265923">
                <a:moveTo>
                  <a:pt x="0" y="0"/>
                </a:moveTo>
                <a:lnTo>
                  <a:pt x="8265923" y="0"/>
                </a:lnTo>
                <a:lnTo>
                  <a:pt x="8265923" y="8618105"/>
                </a:lnTo>
                <a:lnTo>
                  <a:pt x="0" y="86181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91A8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55097" y="2370108"/>
            <a:ext cx="5641219" cy="1735420"/>
            <a:chOff x="0" y="0"/>
            <a:chExt cx="1485753" cy="4570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485753" cy="457065"/>
            </a:xfrm>
            <a:custGeom>
              <a:avLst/>
              <a:gdLst/>
              <a:ahLst/>
              <a:cxnLst/>
              <a:rect r="r" b="b" t="t" l="l"/>
              <a:pathLst>
                <a:path h="457065" w="1485753">
                  <a:moveTo>
                    <a:pt x="0" y="0"/>
                  </a:moveTo>
                  <a:lnTo>
                    <a:pt x="1485753" y="0"/>
                  </a:lnTo>
                  <a:lnTo>
                    <a:pt x="1485753" y="457065"/>
                  </a:lnTo>
                  <a:lnTo>
                    <a:pt x="0" y="457065"/>
                  </a:lnTo>
                  <a:close/>
                </a:path>
              </a:pathLst>
            </a:custGeom>
            <a:solidFill>
              <a:srgbClr val="CCDA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9525"/>
              <a:ext cx="812800" cy="8223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9315450" y="1924322"/>
            <a:ext cx="8233893" cy="7516827"/>
          </a:xfrm>
          <a:custGeom>
            <a:avLst/>
            <a:gdLst/>
            <a:ahLst/>
            <a:cxnLst/>
            <a:rect r="r" b="b" t="t" l="l"/>
            <a:pathLst>
              <a:path h="7516827" w="8233893">
                <a:moveTo>
                  <a:pt x="0" y="0"/>
                </a:moveTo>
                <a:lnTo>
                  <a:pt x="8233893" y="0"/>
                </a:lnTo>
                <a:lnTo>
                  <a:pt x="8233893" y="7516828"/>
                </a:lnTo>
                <a:lnTo>
                  <a:pt x="0" y="75168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855608" y="2667461"/>
            <a:ext cx="3987403" cy="11311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48"/>
              </a:lnSpc>
              <a:spcBef>
                <a:spcPct val="0"/>
              </a:spcBef>
            </a:pPr>
            <a:r>
              <a:rPr lang="en-US" sz="2400" spc="144">
                <a:solidFill>
                  <a:srgbClr val="000000"/>
                </a:solidFill>
                <a:latin typeface="Nunito"/>
              </a:rPr>
              <a:t>Adj. R-squared:       0.562</a:t>
            </a:r>
          </a:p>
          <a:p>
            <a:pPr>
              <a:lnSpc>
                <a:spcPts val="3048"/>
              </a:lnSpc>
              <a:spcBef>
                <a:spcPct val="0"/>
              </a:spcBef>
            </a:pPr>
            <a:r>
              <a:rPr lang="en-US" sz="2400" spc="144">
                <a:solidFill>
                  <a:srgbClr val="000000"/>
                </a:solidFill>
                <a:latin typeface="Nunito"/>
              </a:rPr>
              <a:t>F-statistic:               758.6</a:t>
            </a:r>
          </a:p>
          <a:p>
            <a:pPr>
              <a:lnSpc>
                <a:spcPts val="3048"/>
              </a:lnSpc>
              <a:spcBef>
                <a:spcPct val="0"/>
              </a:spcBef>
            </a:pPr>
            <a:r>
              <a:rPr lang="en-US" sz="2400" spc="144">
                <a:solidFill>
                  <a:srgbClr val="000000"/>
                </a:solidFill>
                <a:latin typeface="Nunito"/>
              </a:rPr>
              <a:t>Prob (F-statistic):     0.00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55097" y="904875"/>
            <a:ext cx="5641219" cy="889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55"/>
              </a:lnSpc>
              <a:spcBef>
                <a:spcPct val="0"/>
              </a:spcBef>
            </a:pPr>
            <a:r>
              <a:rPr lang="en-US" sz="2799" spc="167">
                <a:solidFill>
                  <a:srgbClr val="FFFFFF"/>
                </a:solidFill>
                <a:latin typeface="Nunito"/>
              </a:rPr>
              <a:t>El modelo explica en un 56% el marketvalue de los jugadores.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15450" y="828675"/>
            <a:ext cx="8233893" cy="889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55"/>
              </a:lnSpc>
              <a:spcBef>
                <a:spcPct val="0"/>
              </a:spcBef>
            </a:pPr>
            <a:r>
              <a:rPr lang="en-US" sz="2799" spc="167">
                <a:solidFill>
                  <a:srgbClr val="FFFFFF"/>
                </a:solidFill>
                <a:latin typeface="Nunito"/>
              </a:rPr>
              <a:t>Resultados validación modelo OLS multilinear regresión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15450" y="9431625"/>
            <a:ext cx="8233893" cy="620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39"/>
              </a:lnSpc>
              <a:spcBef>
                <a:spcPct val="0"/>
              </a:spcBef>
            </a:pPr>
            <a:r>
              <a:rPr lang="en-US" sz="1999" spc="119">
                <a:solidFill>
                  <a:srgbClr val="000000"/>
                </a:solidFill>
                <a:latin typeface="Nunito"/>
              </a:rPr>
              <a:t>Categoría de Referencia para Base Position: </a:t>
            </a:r>
          </a:p>
          <a:p>
            <a:pPr>
              <a:lnSpc>
                <a:spcPts val="2539"/>
              </a:lnSpc>
              <a:spcBef>
                <a:spcPct val="0"/>
              </a:spcBef>
            </a:pPr>
            <a:r>
              <a:rPr lang="en-US" sz="1999" spc="119">
                <a:solidFill>
                  <a:srgbClr val="000000"/>
                </a:solidFill>
                <a:latin typeface="Nunito"/>
              </a:rPr>
              <a:t>Central Attacking Midfilder</a:t>
            </a:r>
          </a:p>
        </p:txBody>
      </p:sp>
      <p:grpSp>
        <p:nvGrpSpPr>
          <p:cNvPr name="Group 10" id="10"/>
          <p:cNvGrpSpPr/>
          <p:nvPr/>
        </p:nvGrpSpPr>
        <p:grpSpPr>
          <a:xfrm rot="5400000">
            <a:off x="1760538" y="3414989"/>
            <a:ext cx="5430336" cy="7385256"/>
            <a:chOff x="0" y="0"/>
            <a:chExt cx="7240448" cy="984700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7240448" cy="9847009"/>
            </a:xfrm>
            <a:custGeom>
              <a:avLst/>
              <a:gdLst/>
              <a:ahLst/>
              <a:cxnLst/>
              <a:rect r="r" b="b" t="t" l="l"/>
              <a:pathLst>
                <a:path h="9847009" w="7240448">
                  <a:moveTo>
                    <a:pt x="0" y="0"/>
                  </a:moveTo>
                  <a:lnTo>
                    <a:pt x="7240448" y="0"/>
                  </a:lnTo>
                  <a:lnTo>
                    <a:pt x="7240448" y="9847009"/>
                  </a:lnTo>
                  <a:lnTo>
                    <a:pt x="0" y="98470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grpSp>
          <p:nvGrpSpPr>
            <p:cNvPr name="Group 12" id="12"/>
            <p:cNvGrpSpPr/>
            <p:nvPr/>
          </p:nvGrpSpPr>
          <p:grpSpPr>
            <a:xfrm rot="0">
              <a:off x="3203807" y="8501879"/>
              <a:ext cx="858233" cy="858233"/>
              <a:chOff x="0" y="0"/>
              <a:chExt cx="812800" cy="8128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F3131">
                  <a:alpha val="44706"/>
                </a:srgbClr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65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558820" y="1966035"/>
              <a:ext cx="858233" cy="858233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F3131">
                  <a:alpha val="44706"/>
                </a:srgbClr>
              </a:solidFill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65"/>
                  </a:lnSpc>
                </a:pPr>
              </a:p>
            </p:txBody>
          </p:sp>
        </p:grpSp>
        <p:grpSp>
          <p:nvGrpSpPr>
            <p:cNvPr name="Group 18" id="18"/>
            <p:cNvGrpSpPr/>
            <p:nvPr/>
          </p:nvGrpSpPr>
          <p:grpSpPr>
            <a:xfrm rot="0">
              <a:off x="3203807" y="6816851"/>
              <a:ext cx="858233" cy="858233"/>
              <a:chOff x="0" y="0"/>
              <a:chExt cx="812800" cy="812800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F3131">
                  <a:alpha val="44706"/>
                </a:srgbClr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65"/>
                  </a:lnSpc>
                </a:pPr>
              </a:p>
            </p:txBody>
          </p:sp>
        </p:grpSp>
        <p:grpSp>
          <p:nvGrpSpPr>
            <p:cNvPr name="Group 21" id="21"/>
            <p:cNvGrpSpPr/>
            <p:nvPr/>
          </p:nvGrpSpPr>
          <p:grpSpPr>
            <a:xfrm rot="0">
              <a:off x="5827026" y="1966035"/>
              <a:ext cx="858233" cy="858233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F3131">
                  <a:alpha val="44706"/>
                </a:srgbClr>
              </a:soli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65"/>
                  </a:lnSpc>
                </a:pPr>
              </a:p>
            </p:txBody>
          </p:sp>
        </p:grpSp>
        <p:grpSp>
          <p:nvGrpSpPr>
            <p:cNvPr name="Group 24" id="24"/>
            <p:cNvGrpSpPr/>
            <p:nvPr/>
          </p:nvGrpSpPr>
          <p:grpSpPr>
            <a:xfrm rot="0">
              <a:off x="3191107" y="767280"/>
              <a:ext cx="858233" cy="858233"/>
              <a:chOff x="0" y="0"/>
              <a:chExt cx="812800" cy="81280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1813" y="0"/>
                <a:ext cx="809173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09173">
                    <a:moveTo>
                      <a:pt x="404587" y="0"/>
                    </a:moveTo>
                    <a:cubicBezTo>
                      <a:pt x="628326" y="1001"/>
                      <a:pt x="809174" y="182659"/>
                      <a:pt x="809174" y="406400"/>
                    </a:cubicBezTo>
                    <a:cubicBezTo>
                      <a:pt x="809174" y="630141"/>
                      <a:pt x="628326" y="811799"/>
                      <a:pt x="404587" y="812800"/>
                    </a:cubicBezTo>
                    <a:cubicBezTo>
                      <a:pt x="180848" y="811799"/>
                      <a:pt x="0" y="630141"/>
                      <a:pt x="0" y="406400"/>
                    </a:cubicBezTo>
                    <a:cubicBezTo>
                      <a:pt x="0" y="182659"/>
                      <a:pt x="180848" y="1001"/>
                      <a:pt x="404587" y="0"/>
                    </a:cubicBezTo>
                    <a:close/>
                  </a:path>
                </a:pathLst>
              </a:custGeom>
              <a:solidFill>
                <a:srgbClr val="FF3131">
                  <a:alpha val="44706"/>
                </a:srgbClr>
              </a:solidFill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165"/>
                  </a:lnSpc>
                </a:pPr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DA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958161" y="-228600"/>
            <a:ext cx="7539389" cy="10725150"/>
            <a:chOff x="0" y="0"/>
            <a:chExt cx="10052519" cy="143002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6567" t="0" r="26567" b="0"/>
            <a:stretch>
              <a:fillRect/>
            </a:stretch>
          </p:blipFill>
          <p:spPr>
            <a:xfrm flipH="false" flipV="false">
              <a:off x="0" y="0"/>
              <a:ext cx="10052519" cy="143002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2607512" y="4231838"/>
            <a:ext cx="3867471" cy="3867471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798F9B"/>
              </a:solidFill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6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461049" y="4231838"/>
            <a:ext cx="3867471" cy="3867471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798F9B"/>
              </a:solidFill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96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991164" y="2398705"/>
            <a:ext cx="3867471" cy="3867471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798F9B"/>
              </a:solidFill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6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4455016" y="3586678"/>
            <a:ext cx="2939768" cy="481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167">
                <a:solidFill>
                  <a:srgbClr val="546873"/>
                </a:solidFill>
                <a:latin typeface="Nunito"/>
              </a:rPr>
              <a:t>Reputación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824082" y="6370952"/>
            <a:ext cx="2660473" cy="976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799" spc="167">
                <a:solidFill>
                  <a:srgbClr val="546873"/>
                </a:solidFill>
                <a:latin typeface="Nunito"/>
              </a:rPr>
              <a:t>Atributos físicos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337675" y="6370952"/>
            <a:ext cx="2665504" cy="9766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919"/>
              </a:lnSpc>
              <a:spcBef>
                <a:spcPct val="0"/>
              </a:spcBef>
            </a:pPr>
            <a:r>
              <a:rPr lang="en-US" sz="2799" spc="167">
                <a:solidFill>
                  <a:srgbClr val="546873"/>
                </a:solidFill>
                <a:latin typeface="Nunito"/>
              </a:rPr>
              <a:t>Atributos mentales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484554" y="3220302"/>
            <a:ext cx="880692" cy="379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546873"/>
                </a:solidFill>
                <a:latin typeface="Nunito Bold"/>
              </a:rPr>
              <a:t>01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713972" y="5980680"/>
            <a:ext cx="880692" cy="379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  <a:spcBef>
                <a:spcPct val="0"/>
              </a:spcBef>
            </a:pPr>
            <a:r>
              <a:rPr lang="en-US" sz="2299" u="none">
                <a:solidFill>
                  <a:srgbClr val="546873"/>
                </a:solidFill>
                <a:latin typeface="Nunito Bold"/>
              </a:rPr>
              <a:t>02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230081" y="5980680"/>
            <a:ext cx="880692" cy="379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219"/>
              </a:lnSpc>
              <a:spcBef>
                <a:spcPct val="0"/>
              </a:spcBef>
            </a:pPr>
            <a:r>
              <a:rPr lang="en-US" sz="2299" u="none">
                <a:solidFill>
                  <a:srgbClr val="546873"/>
                </a:solidFill>
                <a:latin typeface="Nunito Bold"/>
              </a:rPr>
              <a:t>03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9609" y="1329365"/>
            <a:ext cx="8053570" cy="629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79"/>
              </a:lnSpc>
              <a:spcBef>
                <a:spcPct val="0"/>
              </a:spcBef>
            </a:pPr>
            <a:r>
              <a:rPr lang="en-US" sz="3699">
                <a:solidFill>
                  <a:srgbClr val="3B4A52"/>
                </a:solidFill>
                <a:latin typeface="Garet ExtraBold"/>
              </a:rPr>
              <a:t>IMPLEMENTACIÓN EN CANTERA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CCDA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662274"/>
            <a:ext cx="18288000" cy="624726"/>
            <a:chOff x="0" y="0"/>
            <a:chExt cx="4816593" cy="16453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64537"/>
            </a:xfrm>
            <a:custGeom>
              <a:avLst/>
              <a:gdLst/>
              <a:ahLst/>
              <a:cxnLst/>
              <a:rect r="r" b="b" t="t" l="l"/>
              <a:pathLst>
                <a:path h="16453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64537"/>
                  </a:lnTo>
                  <a:lnTo>
                    <a:pt x="0" y="164537"/>
                  </a:lnTo>
                  <a:close/>
                </a:path>
              </a:pathLst>
            </a:custGeom>
            <a:solidFill>
              <a:srgbClr val="798F9B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5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603281" y="794732"/>
            <a:ext cx="7858535" cy="8119905"/>
          </a:xfrm>
          <a:custGeom>
            <a:avLst/>
            <a:gdLst/>
            <a:ahLst/>
            <a:cxnLst/>
            <a:rect r="r" b="b" t="t" l="l"/>
            <a:pathLst>
              <a:path h="8119905" w="7858535">
                <a:moveTo>
                  <a:pt x="0" y="0"/>
                </a:moveTo>
                <a:lnTo>
                  <a:pt x="7858535" y="0"/>
                </a:lnTo>
                <a:lnTo>
                  <a:pt x="7858535" y="8119905"/>
                </a:lnTo>
                <a:lnTo>
                  <a:pt x="0" y="81199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DAFlaXMoX44</dc:identifier>
  <dcterms:modified xsi:type="dcterms:W3CDTF">2011-08-01T06:04:30Z</dcterms:modified>
  <cp:revision>1</cp:revision>
  <dc:title>FIFA 19 database analysis</dc:title>
</cp:coreProperties>
</file>

<file path=docProps/thumbnail.jpeg>
</file>